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2" r:id="rId2"/>
    <p:sldId id="265" r:id="rId3"/>
    <p:sldId id="275" r:id="rId4"/>
    <p:sldId id="267" r:id="rId5"/>
    <p:sldId id="270" r:id="rId6"/>
    <p:sldId id="271" r:id="rId7"/>
    <p:sldId id="276" r:id="rId8"/>
    <p:sldId id="278" r:id="rId9"/>
    <p:sldId id="277" r:id="rId10"/>
    <p:sldId id="279" r:id="rId11"/>
    <p:sldId id="281" r:id="rId12"/>
    <p:sldId id="280" r:id="rId13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490" cy="458604"/>
          </a:xfrm>
          <a:prstGeom prst="rect">
            <a:avLst/>
          </a:prstGeom>
        </p:spPr>
        <p:txBody>
          <a:bodyPr vert="horz" lIns="89616" tIns="44807" rIns="89616" bIns="4480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60" y="1"/>
            <a:ext cx="2971490" cy="458604"/>
          </a:xfrm>
          <a:prstGeom prst="rect">
            <a:avLst/>
          </a:prstGeom>
        </p:spPr>
        <p:txBody>
          <a:bodyPr vert="horz" lIns="89616" tIns="44807" rIns="89616" bIns="44807" rtlCol="0"/>
          <a:lstStyle>
            <a:lvl1pPr algn="r">
              <a:defRPr sz="1100"/>
            </a:lvl1pPr>
          </a:lstStyle>
          <a:p>
            <a:fld id="{1B153EFC-5779-4984-8806-4EA9BD3995F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396"/>
            <a:ext cx="2971490" cy="458604"/>
          </a:xfrm>
          <a:prstGeom prst="rect">
            <a:avLst/>
          </a:prstGeom>
        </p:spPr>
        <p:txBody>
          <a:bodyPr vert="horz" lIns="89616" tIns="44807" rIns="89616" bIns="4480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60" y="8685396"/>
            <a:ext cx="2971490" cy="458604"/>
          </a:xfrm>
          <a:prstGeom prst="rect">
            <a:avLst/>
          </a:prstGeom>
        </p:spPr>
        <p:txBody>
          <a:bodyPr vert="horz" lIns="89616" tIns="44807" rIns="89616" bIns="44807" rtlCol="0" anchor="b"/>
          <a:lstStyle>
            <a:lvl1pPr algn="r">
              <a:defRPr sz="1100"/>
            </a:lvl1pPr>
          </a:lstStyle>
          <a:p>
            <a:fld id="{ABA3E179-7BA6-4C66-91EE-85E81845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474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490" cy="458604"/>
          </a:xfrm>
          <a:prstGeom prst="rect">
            <a:avLst/>
          </a:prstGeom>
        </p:spPr>
        <p:txBody>
          <a:bodyPr vert="horz" lIns="89616" tIns="44807" rIns="89616" bIns="4480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960" y="1"/>
            <a:ext cx="2971490" cy="458604"/>
          </a:xfrm>
          <a:prstGeom prst="rect">
            <a:avLst/>
          </a:prstGeom>
        </p:spPr>
        <p:txBody>
          <a:bodyPr vert="horz" lIns="89616" tIns="44807" rIns="89616" bIns="44807" rtlCol="0"/>
          <a:lstStyle>
            <a:lvl1pPr algn="r">
              <a:defRPr sz="1100"/>
            </a:lvl1pPr>
          </a:lstStyle>
          <a:p>
            <a:fld id="{EA401FE8-CE06-4247-B3A3-2CDEFDA5D427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16" tIns="44807" rIns="89616" bIns="448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90" y="4400414"/>
            <a:ext cx="5487021" cy="3600196"/>
          </a:xfrm>
          <a:prstGeom prst="rect">
            <a:avLst/>
          </a:prstGeom>
        </p:spPr>
        <p:txBody>
          <a:bodyPr vert="horz" lIns="89616" tIns="44807" rIns="89616" bIns="448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396"/>
            <a:ext cx="2971490" cy="458604"/>
          </a:xfrm>
          <a:prstGeom prst="rect">
            <a:avLst/>
          </a:prstGeom>
        </p:spPr>
        <p:txBody>
          <a:bodyPr vert="horz" lIns="89616" tIns="44807" rIns="89616" bIns="4480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960" y="8685396"/>
            <a:ext cx="2971490" cy="458604"/>
          </a:xfrm>
          <a:prstGeom prst="rect">
            <a:avLst/>
          </a:prstGeom>
        </p:spPr>
        <p:txBody>
          <a:bodyPr vert="horz" lIns="89616" tIns="44807" rIns="89616" bIns="44807" rtlCol="0" anchor="b"/>
          <a:lstStyle>
            <a:lvl1pPr algn="r">
              <a:defRPr sz="1100"/>
            </a:lvl1pPr>
          </a:lstStyle>
          <a:p>
            <a:fld id="{6A7C74DD-EC5D-497D-8B4C-943EBF637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562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45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09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6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5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2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6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98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4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7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54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1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5D46FA-9CC6-44C3-9945-80523026AA9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4D2EAE-599B-48FD-B3E2-A720DD444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2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5D46FA-9CC6-44C3-9945-80523026AA9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4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5D46FA-9CC6-44C3-9945-80523026AA9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0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95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78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5D46FA-9CC6-44C3-9945-80523026AA9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5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5D46FA-9CC6-44C3-9945-80523026AA9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7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5D46FA-9CC6-44C3-9945-80523026AA9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5D46FA-9CC6-44C3-9945-80523026AA9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5D46FA-9CC6-44C3-9945-80523026AA9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4D2EAE-599B-48FD-B3E2-A720DD4445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5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5D46FA-9CC6-44C3-9945-80523026AA9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3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878602" y="-6162"/>
            <a:ext cx="6265398" cy="685800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712294"/>
            <a:ext cx="720436" cy="6175087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20" y="34782"/>
            <a:ext cx="1828800" cy="58482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" y="-6162"/>
            <a:ext cx="720436" cy="685800"/>
          </a:xfrm>
          <a:prstGeom prst="rect">
            <a:avLst/>
          </a:prstGeom>
          <a:solidFill>
            <a:srgbClr val="6CC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720437" y="679638"/>
            <a:ext cx="8423563" cy="16328"/>
          </a:xfrm>
          <a:prstGeom prst="line">
            <a:avLst/>
          </a:prstGeom>
          <a:ln w="28575">
            <a:solidFill>
              <a:srgbClr val="008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29520" y="6505639"/>
            <a:ext cx="6144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5596"/>
                </a:solidFill>
                <a:effectLst/>
                <a:latin typeface="Segoe UI Light" panose="020B0502040204020203" pitchFamily="34" charset="0"/>
                <a:ea typeface="+mn-ea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7829A33C-420A-4208-926A-EEC5D6EC2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30A77A-A144-4AAD-B8D9-FD2FBFEB1E70}"/>
              </a:ext>
            </a:extLst>
          </p:cNvPr>
          <p:cNvSpPr txBox="1"/>
          <p:nvPr/>
        </p:nvSpPr>
        <p:spPr>
          <a:xfrm>
            <a:off x="3243495" y="3429000"/>
            <a:ext cx="2657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Master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7AE6F-1A90-4FA1-8780-656BEC432BF7}"/>
              </a:ext>
            </a:extLst>
          </p:cNvPr>
          <p:cNvSpPr txBox="1"/>
          <p:nvPr/>
        </p:nvSpPr>
        <p:spPr>
          <a:xfrm>
            <a:off x="5504910" y="6036122"/>
            <a:ext cx="322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December 14,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C6D66-E33E-4BE5-80BD-63529D5B5DE3}"/>
              </a:ext>
            </a:extLst>
          </p:cNvPr>
          <p:cNvSpPr txBox="1"/>
          <p:nvPr/>
        </p:nvSpPr>
        <p:spPr>
          <a:xfrm>
            <a:off x="1919249" y="2782669"/>
            <a:ext cx="531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Upton Municipal Airport</a:t>
            </a:r>
          </a:p>
        </p:txBody>
      </p:sp>
    </p:spTree>
    <p:extLst>
      <p:ext uri="{BB962C8B-B14F-4D97-AF65-F5344CB8AC3E}">
        <p14:creationId xmlns:p14="http://schemas.microsoft.com/office/powerpoint/2010/main" val="77772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Landside Alternative #2</a:t>
            </a: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C32E211-9E43-4276-8843-42407C18D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2523" r="1652" b="10563"/>
          <a:stretch/>
        </p:blipFill>
        <p:spPr>
          <a:xfrm>
            <a:off x="0" y="1428548"/>
            <a:ext cx="9144000" cy="550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4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Airside Alternative #3</a:t>
            </a:r>
          </a:p>
        </p:txBody>
      </p:sp>
      <p:pic>
        <p:nvPicPr>
          <p:cNvPr id="3" name="Picture 2" descr="Map&#10;&#10;Description automatically generated with medium confidence">
            <a:extLst>
              <a:ext uri="{FF2B5EF4-FFF2-40B4-BE49-F238E27FC236}">
                <a16:creationId xmlns:a16="http://schemas.microsoft.com/office/drawing/2014/main" id="{C61874E3-BC3F-4B32-A049-BAA06747FC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2335" r="1559" b="10184"/>
          <a:stretch/>
        </p:blipFill>
        <p:spPr>
          <a:xfrm>
            <a:off x="0" y="1351693"/>
            <a:ext cx="9144000" cy="55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7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Landside Alternative #3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35C92C9-336A-4CCF-8099-5233ECABC5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t="3091" r="1836" b="10422"/>
          <a:stretch/>
        </p:blipFill>
        <p:spPr>
          <a:xfrm>
            <a:off x="0" y="1378786"/>
            <a:ext cx="9144000" cy="547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1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353979"/>
              </p:ext>
            </p:extLst>
          </p:nvPr>
        </p:nvGraphicFramePr>
        <p:xfrm>
          <a:off x="1531620" y="1483519"/>
          <a:ext cx="6080760" cy="2514600"/>
        </p:xfrm>
        <a:graphic>
          <a:graphicData uri="http://schemas.openxmlformats.org/drawingml/2006/table">
            <a:tbl>
              <a:tblPr firstRow="1" firstCol="1" bandRow="1"/>
              <a:tblGrid>
                <a:gridCol w="202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Aircraft Approach Category (AAC)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AAC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Approach Speed (1.3 X Stall Speed)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91 knots.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 knots or more but less than 121 knots.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 knots or more but less than 141 knots.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 knots or more but less than 166 knots.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 knots or more.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Airplane Design Group (ADG)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Tail Height (ft.)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Wingspan (ft.)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&lt;20’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rebuchet MS" panose="020B0603020202020204" pitchFamily="34" charset="0"/>
                        </a:rPr>
                        <a:t>&lt; 49’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rebuchet MS" panose="020B0603020202020204" pitchFamily="34" charset="0"/>
                        </a:rPr>
                        <a:t>20’ - &lt; 30’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rebuchet MS" panose="020B0603020202020204" pitchFamily="34" charset="0"/>
                        </a:rPr>
                        <a:t>49’ - &lt; 79’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rebuchet MS" panose="020B0603020202020204" pitchFamily="34" charset="0"/>
                        </a:rPr>
                        <a:t>30’ - &lt; 45’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rebuchet MS" panose="020B0603020202020204" pitchFamily="34" charset="0"/>
                        </a:rPr>
                        <a:t>79’ - &lt; 118’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rebuchet MS" panose="020B0603020202020204" pitchFamily="34" charset="0"/>
                        </a:rPr>
                        <a:t>45’ - &lt; 60’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rebuchet MS" panose="020B0603020202020204" pitchFamily="34" charset="0"/>
                        </a:rPr>
                        <a:t>118’ - &lt; 171’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rebuchet MS" panose="020B0603020202020204" pitchFamily="34" charset="0"/>
                        </a:rPr>
                        <a:t>60’ - &lt; 66’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rebuchet MS" panose="020B0603020202020204" pitchFamily="34" charset="0"/>
                        </a:rPr>
                        <a:t>171’ - &lt; 214’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rebuchet MS" panose="020B0603020202020204" pitchFamily="34" charset="0"/>
                        </a:rPr>
                        <a:t>66’ - &lt; 80’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rebuchet MS" panose="020B0603020202020204" pitchFamily="34" charset="0"/>
                        </a:rPr>
                        <a:t>214’ - &lt; 262’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152659"/>
              </p:ext>
            </p:extLst>
          </p:nvPr>
        </p:nvGraphicFramePr>
        <p:xfrm>
          <a:off x="1531620" y="5018167"/>
          <a:ext cx="6080760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1520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Aircraft Classification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Maximum Takeoff Weight (MTOW)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Engines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Wake Turbulence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12,500 lbs,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Single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Small (S)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Multi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Small (S)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12,500-300,000 lbs.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Multi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Large (L)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&gt;300,000 lbs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Multi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Heavy (H)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793308" y="793433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Airfield Classification Systems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08216" y="4323477"/>
            <a:ext cx="3527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Aircraft Weight Classifications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6901" y="1821591"/>
            <a:ext cx="3990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Facility Classification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986088" y="6079112"/>
            <a:ext cx="14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Pilatus PC-12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65" y="4109084"/>
            <a:ext cx="3499141" cy="19107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415E2A-1514-439A-9B49-22C905444F44}"/>
              </a:ext>
            </a:extLst>
          </p:cNvPr>
          <p:cNvSpPr/>
          <p:nvPr/>
        </p:nvSpPr>
        <p:spPr>
          <a:xfrm>
            <a:off x="3380009" y="2330865"/>
            <a:ext cx="2383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A/B-II (Small)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9FDA22-7DD2-448D-8337-7795AD306BDD}"/>
              </a:ext>
            </a:extLst>
          </p:cNvPr>
          <p:cNvSpPr/>
          <p:nvPr/>
        </p:nvSpPr>
        <p:spPr>
          <a:xfrm>
            <a:off x="1730926" y="6079112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Super King Air B-200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4B3C11-2560-4FAB-B1D7-4B5402218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59" y="4109084"/>
            <a:ext cx="3499141" cy="19107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44D4E3-227C-4313-A268-960B757B58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54" b="17306"/>
          <a:stretch/>
        </p:blipFill>
        <p:spPr>
          <a:xfrm>
            <a:off x="1072859" y="4109084"/>
            <a:ext cx="3499140" cy="19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5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529629"/>
              </p:ext>
            </p:extLst>
          </p:nvPr>
        </p:nvGraphicFramePr>
        <p:xfrm>
          <a:off x="813733" y="1936922"/>
          <a:ext cx="7910818" cy="2440055"/>
        </p:xfrm>
        <a:graphic>
          <a:graphicData uri="http://schemas.openxmlformats.org/drawingml/2006/table">
            <a:tbl>
              <a:tblPr firstRow="1" firstCol="1" bandRow="1"/>
              <a:tblGrid>
                <a:gridCol w="3627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95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 Standards for A/B-II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Runway Object Free Area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99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Width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500’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98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Length Beyond Runway End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99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169815"/>
                  </a:ext>
                </a:extLst>
              </a:tr>
              <a:tr h="12499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Runway Safety Area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999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Width 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150’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998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Length Beyond Runway End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53637" y="1181953"/>
            <a:ext cx="442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FAA Design Standards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067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18D6B85-8C53-4DB1-8765-17976BCB8FC1}"/>
              </a:ext>
            </a:extLst>
          </p:cNvPr>
          <p:cNvGrpSpPr/>
          <p:nvPr/>
        </p:nvGrpSpPr>
        <p:grpSpPr>
          <a:xfrm>
            <a:off x="3489820" y="943761"/>
            <a:ext cx="4806891" cy="5914239"/>
            <a:chOff x="0" y="0"/>
            <a:chExt cx="5157470" cy="64528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49C07F-D671-4EC2-BD7A-9C711A838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6" t="17628" r="13622" b="19950"/>
            <a:stretch/>
          </p:blipFill>
          <p:spPr bwMode="auto">
            <a:xfrm>
              <a:off x="28575" y="2933700"/>
              <a:ext cx="5109210" cy="35191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F7DE1A7-DE62-44B4-8EA6-D6DE964D9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9" t="54918" r="6323" b="8251"/>
            <a:stretch/>
          </p:blipFill>
          <p:spPr bwMode="auto">
            <a:xfrm>
              <a:off x="0" y="0"/>
              <a:ext cx="5157470" cy="28060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FC7C29-326C-4AC3-B373-802C85FCBCEB}"/>
                </a:ext>
              </a:extLst>
            </p:cNvPr>
            <p:cNvSpPr/>
            <p:nvPr/>
          </p:nvSpPr>
          <p:spPr>
            <a:xfrm>
              <a:off x="2331750" y="4888577"/>
              <a:ext cx="381001" cy="4667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8807A0-72C1-49F9-9AB7-CD0069BC333A}"/>
                </a:ext>
              </a:extLst>
            </p:cNvPr>
            <p:cNvSpPr/>
            <p:nvPr/>
          </p:nvSpPr>
          <p:spPr>
            <a:xfrm>
              <a:off x="2334499" y="3923164"/>
              <a:ext cx="381001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19A3CA7-FF71-4997-A079-6CB15EAF8F0B}"/>
              </a:ext>
            </a:extLst>
          </p:cNvPr>
          <p:cNvSpPr txBox="1"/>
          <p:nvPr/>
        </p:nvSpPr>
        <p:spPr>
          <a:xfrm>
            <a:off x="847289" y="1053508"/>
            <a:ext cx="24810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 Part 77 </a:t>
            </a: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Surfaces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745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299" y="2595489"/>
            <a:ext cx="4369617" cy="250825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FBO Hangar and Facilities (Pilot Lounge, Public Restroom)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Apron w. Tie-downs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Aircraft Storage Hangars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and Vehicle Parking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Fuel Storage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61850" y="1840984"/>
            <a:ext cx="2714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Facilities:</a:t>
            </a:r>
          </a:p>
        </p:txBody>
      </p:sp>
    </p:spTree>
    <p:extLst>
      <p:ext uri="{BB962C8B-B14F-4D97-AF65-F5344CB8AC3E}">
        <p14:creationId xmlns:p14="http://schemas.microsoft.com/office/powerpoint/2010/main" val="179165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Airside Alternative #1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863FF1A9-E6F5-42B3-8496-F0B74524D0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t="2477" r="1653" b="10042"/>
          <a:stretch/>
        </p:blipFill>
        <p:spPr>
          <a:xfrm>
            <a:off x="0" y="1335473"/>
            <a:ext cx="9144000" cy="553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6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Landside Alternative #1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20D49EF-97F5-457C-89D6-95E446282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2477" r="1468" b="12311"/>
          <a:stretch/>
        </p:blipFill>
        <p:spPr>
          <a:xfrm>
            <a:off x="0" y="1475489"/>
            <a:ext cx="9144000" cy="538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5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Airside Alternative #2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F8EBF764-92B2-4E81-A4B7-BB9BBA0AEB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2477" r="1653" b="10325"/>
          <a:stretch/>
        </p:blipFill>
        <p:spPr>
          <a:xfrm>
            <a:off x="0" y="1355495"/>
            <a:ext cx="9144000" cy="55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8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1382</TotalTime>
  <Words>314</Words>
  <Application>Microsoft Office PowerPoint</Application>
  <PresentationFormat>Letter Paper (8.5x11 in)</PresentationFormat>
  <Paragraphs>93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 Light</vt:lpstr>
      <vt:lpstr>Segoe UI Semibold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Airside Alternative #1</vt:lpstr>
      <vt:lpstr>Landside Alternative #1</vt:lpstr>
      <vt:lpstr>Airside Alternative #2</vt:lpstr>
      <vt:lpstr>Landside Alternative #2</vt:lpstr>
      <vt:lpstr>Airside Alternative #3</vt:lpstr>
      <vt:lpstr>Landside Alternative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Carlson</dc:creator>
  <cp:lastModifiedBy>Town of Upton</cp:lastModifiedBy>
  <cp:revision>49</cp:revision>
  <cp:lastPrinted>2021-12-14T23:52:10Z</cp:lastPrinted>
  <dcterms:created xsi:type="dcterms:W3CDTF">2016-09-19T21:21:52Z</dcterms:created>
  <dcterms:modified xsi:type="dcterms:W3CDTF">2022-07-05T17:38:34Z</dcterms:modified>
</cp:coreProperties>
</file>